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5" r:id="rId9"/>
    <p:sldId id="266" r:id="rId10"/>
    <p:sldId id="269" r:id="rId11"/>
    <p:sldId id="268" r:id="rId12"/>
    <p:sldId id="270" r:id="rId13"/>
    <p:sldId id="271"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F6BA7E-40F0-4A7A-BC2C-04AE8203CCA4}">
          <p14:sldIdLst>
            <p14:sldId id="256"/>
            <p14:sldId id="257"/>
            <p14:sldId id="258"/>
            <p14:sldId id="259"/>
            <p14:sldId id="260"/>
            <p14:sldId id="261"/>
            <p14:sldId id="262"/>
            <p14:sldId id="265"/>
            <p14:sldId id="266"/>
            <p14:sldId id="269"/>
          </p14:sldIdLst>
        </p14:section>
        <p14:section name="Python Implementation" id="{A3C063A8-412A-4A01-9730-DAB1AA1FBE8D}">
          <p14:sldIdLst>
            <p14:sldId id="268"/>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01" autoAdjust="0"/>
  </p:normalViewPr>
  <p:slideViewPr>
    <p:cSldViewPr snapToGrid="0">
      <p:cViewPr varScale="1">
        <p:scale>
          <a:sx n="64" d="100"/>
          <a:sy n="64" d="100"/>
        </p:scale>
        <p:origin x="11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E4A02-4718-41F2-8C35-6507BDCA26A7}" type="datetimeFigureOut">
              <a:rPr lang="en-AU" smtClean="0"/>
              <a:t>17/05/2021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228E6-9DD3-414B-B2CF-40D67ED2544F}" type="slidenum">
              <a:rPr lang="en-AU" smtClean="0"/>
              <a:t>‹#›</a:t>
            </a:fld>
            <a:endParaRPr lang="en-AU"/>
          </a:p>
        </p:txBody>
      </p:sp>
    </p:spTree>
    <p:extLst>
      <p:ext uri="{BB962C8B-B14F-4D97-AF65-F5344CB8AC3E}">
        <p14:creationId xmlns:p14="http://schemas.microsoft.com/office/powerpoint/2010/main" val="684155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inpointlabs.com/wordpress/2010/12/08/e-discovery-collec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pinpointlabs.com/wordpress/2009/01/29/what-is-a-forensic-imag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inpointlabs.com/occh.htmlhttps:/pinpointlabs.com/productsservices/software/harvest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concept that you will meet time and time again in any discussion of cybersecurity is the concept of a hash. These long strings of apparently random numbers and letters are generated and used in several important ways. Some legacy AV solutions rely on them almost exclusively for detection purposes, but even though that is a rather limited and easily defeated way to detect modern malware, hashes still have great value for establishing identity and are used in many different ways. In this post, we’ll take a look at some of those as we explore what a hash is and how it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8F228E6-9DD3-414B-B2CF-40D67ED2544F}" type="slidenum">
              <a:rPr lang="en-AU" smtClean="0"/>
              <a:t>4</a:t>
            </a:fld>
            <a:endParaRPr lang="en-AU"/>
          </a:p>
        </p:txBody>
      </p:sp>
    </p:spTree>
    <p:extLst>
      <p:ext uri="{BB962C8B-B14F-4D97-AF65-F5344CB8AC3E}">
        <p14:creationId xmlns:p14="http://schemas.microsoft.com/office/powerpoint/2010/main" val="249835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 hash and how does it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effectLst/>
              </a:rPr>
              <a:t>Hashes are the output of a hashing algorithm like MD5 (Message Digest 5) or SHA (Secure Hash Algorithm). These algorithms essentially aim to produce a unique, fixed-length string – the hash value, or “message digest” – for any given piece of data or “message”. As every file on a computer is, ultimately, just data that can be represented in binary form, a hashing algorithm can take that data and run a complex calculation on it and output a fixed-length string as the result of the calculation. The result is the file’s hash value or message digest. </a:t>
            </a:r>
            <a:endParaRPr lang="en-US" dirty="0"/>
          </a:p>
          <a:p>
            <a:r>
              <a:rPr lang="en-US" b="0" dirty="0">
                <a:effectLst/>
              </a:rPr>
              <a:t>To calculate a file’s hash in Windows 10, use PowerShell’s built in Get-</a:t>
            </a:r>
            <a:r>
              <a:rPr lang="en-US" b="0" dirty="0" err="1">
                <a:effectLst/>
              </a:rPr>
              <a:t>FileHash</a:t>
            </a:r>
            <a:r>
              <a:rPr lang="en-US" b="0" dirty="0">
                <a:effectLst/>
              </a:rPr>
              <a:t> cmdlet and feed it the path to a file whose hash value you want to produce. By default, it will use the SHA-2 256 algorithm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r>
              <a:rPr lang="en-US" b="0" dirty="0">
                <a:effectLst/>
              </a:rPr>
              <a:t>You can change to another algorithm by specifying it after the </a:t>
            </a:r>
            <a:r>
              <a:rPr lang="en-US" b="0" dirty="0" err="1">
                <a:effectLst/>
              </a:rPr>
              <a:t>filepath</a:t>
            </a:r>
            <a:r>
              <a:rPr lang="en-US" b="0" dirty="0">
                <a:effectLst/>
              </a:rPr>
              <a:t> with the -Algorithm switch. Passing the result to Format-List also gives a more reader-friendly output:</a:t>
            </a:r>
            <a:endParaRPr lang="en-AU" dirty="0"/>
          </a:p>
          <a:p>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5</a:t>
            </a:fld>
            <a:endParaRPr lang="en-AU"/>
          </a:p>
        </p:txBody>
      </p:sp>
    </p:spTree>
    <p:extLst>
      <p:ext uri="{BB962C8B-B14F-4D97-AF65-F5344CB8AC3E}">
        <p14:creationId xmlns:p14="http://schemas.microsoft.com/office/powerpoint/2010/main" val="3386230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Hashes cannot be reversed, so simply knowing the result of a file’s hash from a hashing algorithm does not allow you to reconstruct the file’s contents. What it does allow you to do, however, is determine whether two files are identical or not without knowing anything about their contents.</a:t>
            </a:r>
          </a:p>
          <a:p>
            <a:endParaRPr lang="en-US" dirty="0"/>
          </a:p>
          <a:p>
            <a:r>
              <a:rPr lang="en-US" dirty="0"/>
              <a:t>For this reason, the idea that the result is unique is fundamental to the whole concept of hashes. If two different files could produce the same digest, we would have a “collision”, and we would not be able to use the hash as a reliable identifier for that file.</a:t>
            </a:r>
          </a:p>
          <a:p>
            <a:endParaRPr lang="en-US" dirty="0"/>
          </a:p>
          <a:p>
            <a:r>
              <a:rPr lang="en-US" dirty="0"/>
              <a:t>The possibility of producing a collision is small, but not unheard of, and is the reason why more secure algorithms like SHA-2 have replaced SHA-1 and MD5. For example, the contents of the following two files, ship.jpg and plane.jpg are clearly different, as a simple visual inspection shows, so they should produce different message digests.</a:t>
            </a:r>
          </a:p>
          <a:p>
            <a:endParaRPr lang="en-US" dirty="0"/>
          </a:p>
          <a:p>
            <a:r>
              <a:rPr lang="en-US" b="0" dirty="0">
                <a:effectLst/>
              </a:rPr>
              <a:t>However, when we calculate the value with MD5 we get a collision, falsely indicating that the files are identical. Here the output is from the command line on macOS using the </a:t>
            </a:r>
            <a:r>
              <a:rPr lang="en-US" b="0" dirty="0" err="1">
                <a:effectLst/>
              </a:rPr>
              <a:t>Terminal.app</a:t>
            </a:r>
            <a:r>
              <a:rPr lang="en-US" b="0" dirty="0">
                <a:effectLst/>
              </a:rPr>
              <a:t>, but you can see that the ship.jpg hash value is the same as we got from PowerShell earlier:</a:t>
            </a:r>
          </a:p>
          <a:p>
            <a:endParaRPr lang="en-US" b="0" dirty="0">
              <a:effectLst/>
            </a:endParaRPr>
          </a:p>
          <a:p>
            <a:r>
              <a:rPr lang="en-US" b="0" dirty="0">
                <a:effectLst/>
              </a:rPr>
              <a:t>Let’s calculate the hash value with SHA-2 256. Now, we get a more accurate result indicating the files are indeed different as expected:</a:t>
            </a:r>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6</a:t>
            </a:fld>
            <a:endParaRPr lang="en-AU"/>
          </a:p>
        </p:txBody>
      </p:sp>
    </p:spTree>
    <p:extLst>
      <p:ext uri="{BB962C8B-B14F-4D97-AF65-F5344CB8AC3E}">
        <p14:creationId xmlns:p14="http://schemas.microsoft.com/office/powerpoint/2010/main" val="3586712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unique identifier for a file, we can use this information in a number of ways. Some legacy AV solutions rely entirely on hash values to determine if a file is malicious or not, without examining the file’s contents or </a:t>
            </a:r>
            <a:r>
              <a:rPr lang="en-US" dirty="0" err="1"/>
              <a:t>behaviour</a:t>
            </a:r>
            <a:r>
              <a:rPr lang="en-US" dirty="0"/>
              <a:t>. They do this by keeping an internal database of hash values belonging to known malware. On scanning a system, the AV engine calculates a hash value for each executable file on the user’s machine and tests to see if there is a match in its database.</a:t>
            </a:r>
          </a:p>
          <a:p>
            <a:endParaRPr lang="en-US" dirty="0"/>
          </a:p>
          <a:p>
            <a:r>
              <a:rPr lang="en-US" dirty="0"/>
              <a:t>This must have seemed like a neat solution in the early days of cyber security, but it’s not hard to see the flaws in relying on hash values given hindsight.</a:t>
            </a:r>
          </a:p>
          <a:p>
            <a:endParaRPr lang="en-US" dirty="0"/>
          </a:p>
          <a:p>
            <a:r>
              <a:rPr lang="en-US" dirty="0"/>
              <a:t>First, as the number of malware samples has exploded, keeping up a database of signatures has become a task that simply doesn’t scale. It has been estimated that there are upwards of 500,000 unique malware samples appearing every day. That’s very likely due in large part to malware authors realizing that they can fool AV engines that rely on hashes into not recognizing a sample very easily. All the attacker has to do is add an extra byte to the end of a file and it will produce a different hash.</a:t>
            </a:r>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7</a:t>
            </a:fld>
            <a:endParaRPr lang="en-AU"/>
          </a:p>
        </p:txBody>
      </p:sp>
    </p:spTree>
    <p:extLst>
      <p:ext uri="{BB962C8B-B14F-4D97-AF65-F5344CB8AC3E}">
        <p14:creationId xmlns:p14="http://schemas.microsoft.com/office/powerpoint/2010/main" val="411122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such a simple process that malware authors can automate the process such that the same URL will deliver the same malware to victims with a different hash every few seconds.</a:t>
            </a:r>
          </a:p>
          <a:p>
            <a:r>
              <a:rPr lang="en-US" dirty="0"/>
              <a:t>Second, the flaw in legacy AV has always been that detection requires foreknowledge of the threat, so by-design an anti-malware solution that relies on a database of known hash values is always one-step behind the next attack. </a:t>
            </a:r>
          </a:p>
          <a:p>
            <a:r>
              <a:rPr lang="en-US" dirty="0"/>
              <a:t>The answer to that, of course, is a security solution that leverages behavioral AI and which takes a defense-in-depth approach.</a:t>
            </a:r>
          </a:p>
          <a:p>
            <a:r>
              <a:rPr lang="en-US" dirty="0"/>
              <a:t>However, that doesn’t mean hash values have no value! On the contrary, being able to identify a file uniquely still has important benefits. You will see hash values provided in digital signatures and certificates in many contexts such as code signing and SSL to help establish that a file, website or download is genuine. </a:t>
            </a:r>
          </a:p>
          <a:p>
            <a:endParaRPr lang="en-US" dirty="0"/>
          </a:p>
          <a:p>
            <a:r>
              <a:rPr lang="en-US" dirty="0"/>
              <a:t>Hash values are also a great aid to security researchers, SOC teams, malware hunters, and reverse engineers. One of the most common uses of hashes that you’ll see in many technical reports here on </a:t>
            </a:r>
            <a:r>
              <a:rPr lang="en-US" dirty="0" err="1"/>
              <a:t>SentinelOne</a:t>
            </a:r>
            <a:r>
              <a:rPr lang="en-US" dirty="0"/>
              <a:t> and elsewhere is to share Indicators of Compromise. Using hash values, researchers can reference malware samples and share them with others through malware repositories like </a:t>
            </a:r>
            <a:r>
              <a:rPr lang="en-US" dirty="0" err="1"/>
              <a:t>VirusTotal</a:t>
            </a:r>
            <a:r>
              <a:rPr lang="en-US" dirty="0"/>
              <a:t>, </a:t>
            </a:r>
            <a:r>
              <a:rPr lang="en-US" dirty="0" err="1"/>
              <a:t>VirusBay</a:t>
            </a:r>
            <a:r>
              <a:rPr lang="en-US" dirty="0"/>
              <a:t>, </a:t>
            </a:r>
            <a:r>
              <a:rPr lang="en-US" dirty="0" err="1"/>
              <a:t>Malpedia</a:t>
            </a:r>
            <a:r>
              <a:rPr lang="en-US" dirty="0"/>
              <a:t> and </a:t>
            </a:r>
            <a:r>
              <a:rPr lang="en-US" dirty="0" err="1"/>
              <a:t>MalShare</a:t>
            </a:r>
            <a:r>
              <a:rPr lang="en-US" dirty="0"/>
              <a:t>. </a:t>
            </a:r>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8</a:t>
            </a:fld>
            <a:endParaRPr lang="en-AU"/>
          </a:p>
        </p:txBody>
      </p:sp>
    </p:spTree>
    <p:extLst>
      <p:ext uri="{BB962C8B-B14F-4D97-AF65-F5344CB8AC3E}">
        <p14:creationId xmlns:p14="http://schemas.microsoft.com/office/powerpoint/2010/main" val="3559643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AU" b="0" i="0" dirty="0">
                <a:solidFill>
                  <a:srgbClr val="666666"/>
                </a:solidFill>
                <a:effectLst/>
                <a:latin typeface="Open Sans" panose="020B0606030504020204" pitchFamily="34" charset="0"/>
              </a:rPr>
              <a:t>A hash value is a result of a calculation (hash algorithm) that can be performed on a string of text, electronic file or entire hard drives contents. The result is also referred to as a checksum, hash code or hashes. Hash values are used to identify and filter duplicate files (i.e. email, attachments, and loose files) from an </a:t>
            </a:r>
            <a:r>
              <a:rPr lang="en-AU" b="0" i="0" u="none" strike="noStrike" dirty="0">
                <a:solidFill>
                  <a:srgbClr val="2EA3F2"/>
                </a:solidFill>
                <a:effectLst/>
                <a:latin typeface="Open Sans" panose="020B0606030504020204" pitchFamily="34" charset="0"/>
                <a:hlinkClick r:id="rId3" tooltip="ESI Collection"/>
              </a:rPr>
              <a:t>ESI collection</a:t>
            </a:r>
            <a:r>
              <a:rPr lang="en-AU" b="0" i="0" dirty="0">
                <a:solidFill>
                  <a:srgbClr val="666666"/>
                </a:solidFill>
                <a:effectLst/>
                <a:latin typeface="Open Sans" panose="020B0606030504020204" pitchFamily="34" charset="0"/>
              </a:rPr>
              <a:t> or verify that a </a:t>
            </a:r>
            <a:r>
              <a:rPr lang="en-AU" b="0" i="0" u="none" strike="noStrike" dirty="0">
                <a:solidFill>
                  <a:srgbClr val="2EA3F2"/>
                </a:solidFill>
                <a:effectLst/>
                <a:latin typeface="Open Sans" panose="020B0606030504020204" pitchFamily="34" charset="0"/>
                <a:hlinkClick r:id="rId4" tooltip="What is a forensic image"/>
              </a:rPr>
              <a:t>forensic image</a:t>
            </a:r>
            <a:r>
              <a:rPr lang="en-AU" b="0" i="0" dirty="0">
                <a:solidFill>
                  <a:srgbClr val="666666"/>
                </a:solidFill>
                <a:effectLst/>
                <a:latin typeface="Open Sans" panose="020B0606030504020204" pitchFamily="34" charset="0"/>
              </a:rPr>
              <a:t> or clone was captured successfully.</a:t>
            </a:r>
          </a:p>
          <a:p>
            <a:pPr algn="l" fontAlgn="base"/>
            <a:r>
              <a:rPr lang="en-AU" b="0" i="0" dirty="0">
                <a:solidFill>
                  <a:srgbClr val="666666"/>
                </a:solidFill>
                <a:effectLst/>
                <a:latin typeface="Open Sans" panose="020B0606030504020204" pitchFamily="34" charset="0"/>
              </a:rPr>
              <a:t>Each hashing algorithm uses a specific number of bytes to store a “ thumbprint” of the contents. The following is a list of hash values for the same text file. Regardless of the amount of data feed into a specific hash algorithm or checksum it will return the same number of characters. For example, an MD5 hash uses 32 characters for the thumbprint whether it’s a single character in a text file or an entire hard drive.</a:t>
            </a:r>
          </a:p>
          <a:p>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9</a:t>
            </a:fld>
            <a:endParaRPr lang="en-AU"/>
          </a:p>
        </p:txBody>
      </p:sp>
    </p:spTree>
    <p:extLst>
      <p:ext uri="{BB962C8B-B14F-4D97-AF65-F5344CB8AC3E}">
        <p14:creationId xmlns:p14="http://schemas.microsoft.com/office/powerpoint/2010/main" val="1266916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AU" b="0" i="0" dirty="0">
                <a:solidFill>
                  <a:srgbClr val="666666"/>
                </a:solidFill>
                <a:effectLst/>
                <a:latin typeface="Open Sans" panose="020B0606030504020204" pitchFamily="34" charset="0"/>
              </a:rPr>
              <a:t>)  Privileged Data – There would be obvious issues storing and providing multiple copies of the contents of a company’s files or entire hard drives data in a database to perform a byte comparison. Not to mention illegal images and videos (child pornography) would have to be stored and used in each system scan. These scenarios are unacceptable.</a:t>
            </a:r>
          </a:p>
          <a:p>
            <a:pPr algn="l" fontAlgn="base"/>
            <a:r>
              <a:rPr lang="en-AU" b="0" i="0" dirty="0">
                <a:solidFill>
                  <a:srgbClr val="666666"/>
                </a:solidFill>
                <a:effectLst/>
                <a:latin typeface="Open Sans" panose="020B0606030504020204" pitchFamily="34" charset="0"/>
              </a:rPr>
              <a:t>2)  Speed – Comparing an indexed hash value versus what could be billions or trillions of bytes or source data is much quicker. Optimized hash engines </a:t>
            </a:r>
            <a:r>
              <a:rPr lang="en-AU" b="0" i="0" u="sng" dirty="0">
                <a:solidFill>
                  <a:srgbClr val="666666"/>
                </a:solidFill>
                <a:effectLst/>
                <a:latin typeface="Open Sans" panose="020B0606030504020204" pitchFamily="34" charset="0"/>
              </a:rPr>
              <a:t>(</a:t>
            </a:r>
            <a:r>
              <a:rPr lang="en-AU" b="0" i="0" u="none" strike="noStrike" dirty="0">
                <a:solidFill>
                  <a:srgbClr val="2EA3F2"/>
                </a:solidFill>
                <a:effectLst/>
                <a:latin typeface="Open Sans" panose="020B0606030504020204" pitchFamily="34" charset="0"/>
                <a:hlinkClick r:id="rId3" tooltip="Pinpoint Harvester"/>
              </a:rPr>
              <a:t>Pinpoint Harvester</a:t>
            </a:r>
            <a:r>
              <a:rPr lang="en-AU" b="0" i="0" u="sng" dirty="0">
                <a:solidFill>
                  <a:srgbClr val="666666"/>
                </a:solidFill>
                <a:effectLst/>
                <a:latin typeface="Open Sans" panose="020B0606030504020204" pitchFamily="34" charset="0"/>
              </a:rPr>
              <a:t>) </a:t>
            </a:r>
            <a:r>
              <a:rPr lang="en-AU" b="0" i="0" dirty="0">
                <a:solidFill>
                  <a:srgbClr val="666666"/>
                </a:solidFill>
                <a:effectLst/>
                <a:latin typeface="Open Sans" panose="020B0606030504020204" pitchFamily="34" charset="0"/>
              </a:rPr>
              <a:t>can compare thousands of hash values in a second.</a:t>
            </a:r>
          </a:p>
          <a:p>
            <a:pPr algn="l" fontAlgn="base"/>
            <a:r>
              <a:rPr lang="en-AU" b="0" i="0" dirty="0">
                <a:solidFill>
                  <a:srgbClr val="666666"/>
                </a:solidFill>
                <a:effectLst/>
                <a:latin typeface="Open Sans" panose="020B0606030504020204" pitchFamily="34" charset="0"/>
              </a:rPr>
              <a:t>3)  Security  – Hashing data is a one-way trip. The original data can’t be recreated or reverse engineered from the hash value. This provides additional security that a person can’t determine the source data from the hash.</a:t>
            </a:r>
          </a:p>
          <a:p>
            <a:pPr algn="l" fontAlgn="base"/>
            <a:r>
              <a:rPr lang="en-AU" b="0" i="0" dirty="0">
                <a:solidFill>
                  <a:srgbClr val="666666"/>
                </a:solidFill>
                <a:effectLst/>
                <a:latin typeface="Open Sans" panose="020B0606030504020204" pitchFamily="34" charset="0"/>
              </a:rPr>
              <a:t>The argument that data sources could be different and have the same hash value has raised a lot of concern. There are countless threads related to this issue on the litigation support and computer forensic forums. The bottom line is the only way to do an exact comparison of the original data is to store it everywhere you need to deduplicate or verify the information, however, as mentioned about this isn’t a practical alternative.</a:t>
            </a:r>
          </a:p>
          <a:p>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10</a:t>
            </a:fld>
            <a:endParaRPr lang="en-AU"/>
          </a:p>
        </p:txBody>
      </p:sp>
    </p:spTree>
    <p:extLst>
      <p:ext uri="{BB962C8B-B14F-4D97-AF65-F5344CB8AC3E}">
        <p14:creationId xmlns:p14="http://schemas.microsoft.com/office/powerpoint/2010/main" val="301420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11</a:t>
            </a:fld>
            <a:endParaRPr lang="en-AU"/>
          </a:p>
        </p:txBody>
      </p:sp>
    </p:spTree>
    <p:extLst>
      <p:ext uri="{BB962C8B-B14F-4D97-AF65-F5344CB8AC3E}">
        <p14:creationId xmlns:p14="http://schemas.microsoft.com/office/powerpoint/2010/main" val="189124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3358-73C7-4093-8220-184E955A83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A839519-38BD-49A8-B918-23D4CD195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C502A5A-150D-4052-83E5-ABE3F685F48F}"/>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5" name="Footer Placeholder 4">
            <a:extLst>
              <a:ext uri="{FF2B5EF4-FFF2-40B4-BE49-F238E27FC236}">
                <a16:creationId xmlns:a16="http://schemas.microsoft.com/office/drawing/2014/main" id="{018FD9D3-76B6-419A-B6CB-99B147DA5E5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F3D9307-73F4-412F-B4C6-8C1ACCF86570}"/>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36203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F677-934A-4A1A-ADDF-DFAB270049F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922AB73-0FB8-4B90-A271-42CB34D779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160F21-5BE5-4389-9CD3-E5D380FC9D06}"/>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5" name="Footer Placeholder 4">
            <a:extLst>
              <a:ext uri="{FF2B5EF4-FFF2-40B4-BE49-F238E27FC236}">
                <a16:creationId xmlns:a16="http://schemas.microsoft.com/office/drawing/2014/main" id="{6875B07C-8529-4D67-A8CC-65003FDDF3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EEA31B9-88B6-4283-86F2-EC4DC2659E31}"/>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39681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1AB4D0-4438-4FF8-A888-84B5015DF9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4EE9BD8-E878-46CC-86FA-77D2043EA4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2CEC2D-923E-4E2B-AE27-D7B6796BA4C5}"/>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5" name="Footer Placeholder 4">
            <a:extLst>
              <a:ext uri="{FF2B5EF4-FFF2-40B4-BE49-F238E27FC236}">
                <a16:creationId xmlns:a16="http://schemas.microsoft.com/office/drawing/2014/main" id="{5E97BA98-0C86-4EF0-B187-5D4A8229CE7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A4AC8F2-C7FA-4EA8-8452-D5D0A9B75A92}"/>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275818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F148-3210-4BCB-B86D-4F96ECB2E47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501208D-D67C-4840-A301-7ECD118BF7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14D0D2-40D1-4704-AE7D-9E48412F56E6}"/>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5" name="Footer Placeholder 4">
            <a:extLst>
              <a:ext uri="{FF2B5EF4-FFF2-40B4-BE49-F238E27FC236}">
                <a16:creationId xmlns:a16="http://schemas.microsoft.com/office/drawing/2014/main" id="{A5342FDB-F56C-4FAD-AE32-23D7551C3C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2AECB3-D87B-40A7-92E5-FC8C244C16F8}"/>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205503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97F20-1656-4D56-87D7-62C1E0DA2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9BE246-6DE7-430F-96E3-7F1FBD69C7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A41690-52ED-4F1D-8781-5BBB69A5FE40}"/>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5" name="Footer Placeholder 4">
            <a:extLst>
              <a:ext uri="{FF2B5EF4-FFF2-40B4-BE49-F238E27FC236}">
                <a16:creationId xmlns:a16="http://schemas.microsoft.com/office/drawing/2014/main" id="{7BC693F9-BEAB-4E9C-8207-331EA20F627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3DBE549-2F07-449E-BA2E-8E52C85A3420}"/>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28971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D983-5650-4117-A1A7-7D5D52E7A49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9F7FB29-DFF7-48B0-923E-65CFE0BDD3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6E114E-81BA-4EDD-AF25-8E31EC9792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49B8E68-1900-4ABD-966A-62DB3B98EA89}"/>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6" name="Footer Placeholder 5">
            <a:extLst>
              <a:ext uri="{FF2B5EF4-FFF2-40B4-BE49-F238E27FC236}">
                <a16:creationId xmlns:a16="http://schemas.microsoft.com/office/drawing/2014/main" id="{1CDDB4F5-527C-4806-A31D-83035183839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3BE0100-73DC-48FC-BC2A-4F4656AAF0EC}"/>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2017766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F35-0594-4E4C-817F-019BBA1F2E3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3443AEA-2529-4349-9B0B-0FD7DCBC5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A9B29-B7D2-40E5-B278-B1BDF77CC7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C526EC3-0025-4DAE-B831-F2A56EEA2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5DEF8A-CDCF-43D4-A759-912778D1C8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E71BA2E-6BEA-40B8-98B6-468646B122BC}"/>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8" name="Footer Placeholder 7">
            <a:extLst>
              <a:ext uri="{FF2B5EF4-FFF2-40B4-BE49-F238E27FC236}">
                <a16:creationId xmlns:a16="http://schemas.microsoft.com/office/drawing/2014/main" id="{5F2F3D92-5D85-40DF-96FD-17F77CBFFF3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21ACB8C-943F-41DA-AF4D-290E478FB4BA}"/>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24560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BD13-FB3F-4821-B2EC-CDA95282964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B65E8E1-1333-4EC8-B392-BFBD4DB7EB1C}"/>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4" name="Footer Placeholder 3">
            <a:extLst>
              <a:ext uri="{FF2B5EF4-FFF2-40B4-BE49-F238E27FC236}">
                <a16:creationId xmlns:a16="http://schemas.microsoft.com/office/drawing/2014/main" id="{EA6B7B0A-95D3-488F-B359-22E54ADF2B9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C43FBAC-88E9-49D8-B787-D4A94CDDA529}"/>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2915224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AA360-9BC8-4B31-8AD0-CD6EF8C29CB4}"/>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3" name="Footer Placeholder 2">
            <a:extLst>
              <a:ext uri="{FF2B5EF4-FFF2-40B4-BE49-F238E27FC236}">
                <a16:creationId xmlns:a16="http://schemas.microsoft.com/office/drawing/2014/main" id="{8E1A85E9-85B3-4D84-A1C7-4C6B767E40E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FD49AC5-98B1-4B83-8AF9-41B14B469A0A}"/>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986035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BD13-9411-4B56-9137-ED135C85B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58ADB69-08FD-47DC-8155-7C8CBC67DE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FDAA852-ED44-4171-96A3-4301992D1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02792-6BAF-4CA6-89A9-CBDC05C88703}"/>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6" name="Footer Placeholder 5">
            <a:extLst>
              <a:ext uri="{FF2B5EF4-FFF2-40B4-BE49-F238E27FC236}">
                <a16:creationId xmlns:a16="http://schemas.microsoft.com/office/drawing/2014/main" id="{D07221A3-D6F7-4C38-84B0-0B22C6A0863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A7F264C-16D3-4679-B309-0266D8C32679}"/>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47757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660B-069C-43D2-BB0C-0189686DE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9718B63-A6F2-4805-A184-6F97B301D4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56E53A4-9DBA-490F-BFB4-618E79A81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3CA75-15E7-4893-925D-1A4C723D5ADC}"/>
              </a:ext>
            </a:extLst>
          </p:cNvPr>
          <p:cNvSpPr>
            <a:spLocks noGrp="1"/>
          </p:cNvSpPr>
          <p:nvPr>
            <p:ph type="dt" sz="half" idx="10"/>
          </p:nvPr>
        </p:nvSpPr>
        <p:spPr/>
        <p:txBody>
          <a:bodyPr/>
          <a:lstStyle/>
          <a:p>
            <a:fld id="{40250689-60EF-40D0-8865-A16B887B9A64}" type="datetimeFigureOut">
              <a:rPr lang="en-AU" smtClean="0"/>
              <a:t>17/05/2021</a:t>
            </a:fld>
            <a:endParaRPr lang="en-AU"/>
          </a:p>
        </p:txBody>
      </p:sp>
      <p:sp>
        <p:nvSpPr>
          <p:cNvPr id="6" name="Footer Placeholder 5">
            <a:extLst>
              <a:ext uri="{FF2B5EF4-FFF2-40B4-BE49-F238E27FC236}">
                <a16:creationId xmlns:a16="http://schemas.microsoft.com/office/drawing/2014/main" id="{A914501A-255C-4250-9FA9-7B1A65420C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6F08D27-1153-4E66-89BB-B21E6C1B9997}"/>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611110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FB085-E9A4-447A-9696-CA667168B3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96DAEC5-0016-434E-B4D7-7E031572D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53EEF91-A99A-4F4D-86B4-40B1ECD475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250689-60EF-40D0-8865-A16B887B9A64}" type="datetimeFigureOut">
              <a:rPr lang="en-AU" smtClean="0"/>
              <a:t>17/05/2021</a:t>
            </a:fld>
            <a:endParaRPr lang="en-AU"/>
          </a:p>
        </p:txBody>
      </p:sp>
      <p:sp>
        <p:nvSpPr>
          <p:cNvPr id="5" name="Footer Placeholder 4">
            <a:extLst>
              <a:ext uri="{FF2B5EF4-FFF2-40B4-BE49-F238E27FC236}">
                <a16:creationId xmlns:a16="http://schemas.microsoft.com/office/drawing/2014/main" id="{B84F9508-ABC9-4828-A307-E448168B0B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7487472-497E-4A75-A9D4-544DA36CE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E300B-67B0-4AC9-9500-7A46D97702CC}" type="slidenum">
              <a:rPr lang="en-AU" smtClean="0"/>
              <a:t>‹#›</a:t>
            </a:fld>
            <a:endParaRPr lang="en-AU"/>
          </a:p>
        </p:txBody>
      </p:sp>
    </p:spTree>
    <p:extLst>
      <p:ext uri="{BB962C8B-B14F-4D97-AF65-F5344CB8AC3E}">
        <p14:creationId xmlns:p14="http://schemas.microsoft.com/office/powerpoint/2010/main" val="923732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02EE9E73-7FB7-430D-8A70-F22F6F6A03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0F8FD-1DC1-4066-A546-84ABB9080AEC}"/>
              </a:ext>
            </a:extLst>
          </p:cNvPr>
          <p:cNvSpPr>
            <a:spLocks noGrp="1"/>
          </p:cNvSpPr>
          <p:nvPr>
            <p:ph type="ctrTitle"/>
          </p:nvPr>
        </p:nvSpPr>
        <p:spPr>
          <a:xfrm>
            <a:off x="643466" y="643467"/>
            <a:ext cx="5452529" cy="3569242"/>
          </a:xfrm>
        </p:spPr>
        <p:txBody>
          <a:bodyPr anchor="t">
            <a:normAutofit/>
          </a:bodyPr>
          <a:lstStyle/>
          <a:p>
            <a:pPr algn="l"/>
            <a:r>
              <a:rPr lang="en-US" sz="5200">
                <a:solidFill>
                  <a:srgbClr val="FFFFFF"/>
                </a:solidFill>
              </a:rPr>
              <a:t>Hashing and file verification</a:t>
            </a:r>
            <a:endParaRPr lang="en-AU" sz="5200">
              <a:solidFill>
                <a:srgbClr val="FFFFFF"/>
              </a:solidFill>
            </a:endParaRPr>
          </a:p>
        </p:txBody>
      </p:sp>
      <p:sp>
        <p:nvSpPr>
          <p:cNvPr id="3" name="Subtitle 2">
            <a:extLst>
              <a:ext uri="{FF2B5EF4-FFF2-40B4-BE49-F238E27FC236}">
                <a16:creationId xmlns:a16="http://schemas.microsoft.com/office/drawing/2014/main" id="{611A1F2F-1BD9-44D5-A584-026EBFA8FEA4}"/>
              </a:ext>
            </a:extLst>
          </p:cNvPr>
          <p:cNvSpPr>
            <a:spLocks noGrp="1"/>
          </p:cNvSpPr>
          <p:nvPr>
            <p:ph type="subTitle" idx="1"/>
          </p:nvPr>
        </p:nvSpPr>
        <p:spPr>
          <a:xfrm>
            <a:off x="643466" y="4551037"/>
            <a:ext cx="5449479" cy="1578054"/>
          </a:xfrm>
        </p:spPr>
        <p:txBody>
          <a:bodyPr anchor="b">
            <a:normAutofit/>
          </a:bodyPr>
          <a:lstStyle/>
          <a:p>
            <a:pPr algn="l"/>
            <a:r>
              <a:rPr lang="en-US" dirty="0">
                <a:solidFill>
                  <a:srgbClr val="FFFFFF"/>
                </a:solidFill>
              </a:rPr>
              <a:t>Digital Technologies</a:t>
            </a:r>
            <a:endParaRPr lang="en-AU"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55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8" name="Freeform: Shape 1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9" name="Freeform: Shape 1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F68CD042-83B0-416F-A9B6-ADAE9ECA949A}"/>
              </a:ext>
            </a:extLst>
          </p:cNvPr>
          <p:cNvSpPr>
            <a:spLocks noGrp="1"/>
          </p:cNvSpPr>
          <p:nvPr>
            <p:ph type="title"/>
          </p:nvPr>
        </p:nvSpPr>
        <p:spPr>
          <a:xfrm>
            <a:off x="1268127" y="2023558"/>
            <a:ext cx="3521265" cy="2491292"/>
          </a:xfrm>
        </p:spPr>
        <p:txBody>
          <a:bodyPr anchor="t">
            <a:normAutofit/>
          </a:bodyPr>
          <a:lstStyle/>
          <a:p>
            <a:r>
              <a:rPr lang="en-AU" sz="3400"/>
              <a:t>Why hash values are so widely used as a means to validate and compare content</a:t>
            </a:r>
          </a:p>
        </p:txBody>
      </p:sp>
      <p:sp>
        <p:nvSpPr>
          <p:cNvPr id="14" name="Freeform: Shape 1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17FCAA3-AA4C-4638-BD20-306FB89872D0}"/>
              </a:ext>
            </a:extLst>
          </p:cNvPr>
          <p:cNvSpPr>
            <a:spLocks noGrp="1"/>
          </p:cNvSpPr>
          <p:nvPr>
            <p:ph idx="1"/>
          </p:nvPr>
        </p:nvSpPr>
        <p:spPr>
          <a:xfrm>
            <a:off x="6099175" y="1311088"/>
            <a:ext cx="5276850" cy="4327261"/>
          </a:xfrm>
        </p:spPr>
        <p:txBody>
          <a:bodyPr>
            <a:normAutofit/>
          </a:bodyPr>
          <a:lstStyle/>
          <a:p>
            <a:pPr marL="514350" indent="-514350">
              <a:buFont typeface="+mj-lt"/>
              <a:buAutoNum type="arabicPeriod"/>
            </a:pPr>
            <a:r>
              <a:rPr lang="en-AU" sz="1500">
                <a:solidFill>
                  <a:schemeClr val="tx1">
                    <a:alpha val="80000"/>
                  </a:schemeClr>
                </a:solidFill>
              </a:rPr>
              <a:t>Privileged Data – There would be obvious issues storing and providing multiple copies of the contents of a company’s files or entire hard drives data in a database to perform a byte comparison. Not to mention illegal images and videos (child pornography) would have to be stored and used in each system scan. These scenarios are unacceptable.</a:t>
            </a:r>
          </a:p>
          <a:p>
            <a:pPr marL="514350" indent="-514350">
              <a:buFont typeface="+mj-lt"/>
              <a:buAutoNum type="arabicPeriod"/>
            </a:pPr>
            <a:r>
              <a:rPr lang="en-AU" sz="1500">
                <a:solidFill>
                  <a:schemeClr val="tx1">
                    <a:alpha val="80000"/>
                  </a:schemeClr>
                </a:solidFill>
              </a:rPr>
              <a:t>Speed – Comparing an indexed hash value versus what could be billions or trillions of bytes or source data is much quicker. Optimized hash engines (Pinpoint Harvester) can compare thousands of hash values in a second.</a:t>
            </a:r>
          </a:p>
          <a:p>
            <a:pPr marL="514350" indent="-514350">
              <a:buFont typeface="+mj-lt"/>
              <a:buAutoNum type="arabicPeriod"/>
            </a:pPr>
            <a:r>
              <a:rPr lang="en-AU" sz="1500">
                <a:solidFill>
                  <a:schemeClr val="tx1">
                    <a:alpha val="80000"/>
                  </a:schemeClr>
                </a:solidFill>
              </a:rPr>
              <a:t>Security  – Hashing data is a one-way trip. The original data can’t be recreated or reverse engineered from the hash value. This provides additional security that a person can’t determine the source data from the hash.</a:t>
            </a:r>
          </a:p>
        </p:txBody>
      </p:sp>
    </p:spTree>
    <p:extLst>
      <p:ext uri="{BB962C8B-B14F-4D97-AF65-F5344CB8AC3E}">
        <p14:creationId xmlns:p14="http://schemas.microsoft.com/office/powerpoint/2010/main" val="23240314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FFB60B-46BB-4623-900E-FBC2AEE8E39F}"/>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Terrible Implementation</a:t>
            </a:r>
          </a:p>
        </p:txBody>
      </p:sp>
      <p:sp>
        <p:nvSpPr>
          <p:cNvPr id="27" name="Rectangle 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Content Placeholder 19">
            <a:extLst>
              <a:ext uri="{FF2B5EF4-FFF2-40B4-BE49-F238E27FC236}">
                <a16:creationId xmlns:a16="http://schemas.microsoft.com/office/drawing/2014/main" id="{50B76C92-6FAD-4F1E-99CD-C194C8D422AA}"/>
              </a:ext>
            </a:extLst>
          </p:cNvPr>
          <p:cNvSpPr>
            <a:spLocks noGrp="1"/>
          </p:cNvSpPr>
          <p:nvPr>
            <p:ph idx="1"/>
          </p:nvPr>
        </p:nvSpPr>
        <p:spPr>
          <a:xfrm>
            <a:off x="5351164" y="586822"/>
            <a:ext cx="6002636" cy="1645920"/>
          </a:xfrm>
        </p:spPr>
        <p:txBody>
          <a:bodyPr anchor="ctr">
            <a:normAutofit/>
          </a:bodyPr>
          <a:lstStyle/>
          <a:p>
            <a:r>
              <a:rPr lang="en-US" sz="1800" dirty="0"/>
              <a:t>Is this a suitable hashing algorithm for</a:t>
            </a:r>
          </a:p>
          <a:p>
            <a:pPr lvl="1"/>
            <a:r>
              <a:rPr lang="en-US" sz="1400" dirty="0"/>
              <a:t>Passwords?</a:t>
            </a:r>
          </a:p>
          <a:p>
            <a:pPr lvl="1"/>
            <a:r>
              <a:rPr lang="en-US" sz="1400" dirty="0"/>
              <a:t>Files?</a:t>
            </a:r>
          </a:p>
          <a:p>
            <a:pPr lvl="1"/>
            <a:r>
              <a:rPr lang="en-US" sz="1400" dirty="0"/>
              <a:t>Hard Drives? </a:t>
            </a:r>
          </a:p>
          <a:p>
            <a:r>
              <a:rPr lang="en-US" sz="1800" dirty="0"/>
              <a:t>Why | Why not?</a:t>
            </a:r>
          </a:p>
        </p:txBody>
      </p:sp>
      <p:pic>
        <p:nvPicPr>
          <p:cNvPr id="5" name="Content Placeholder 4" descr="Text&#10;&#10;Description automatically generated">
            <a:extLst>
              <a:ext uri="{FF2B5EF4-FFF2-40B4-BE49-F238E27FC236}">
                <a16:creationId xmlns:a16="http://schemas.microsoft.com/office/drawing/2014/main" id="{F0E4B3D7-6EE6-4589-A8F3-290891F3C9B6}"/>
              </a:ext>
            </a:extLst>
          </p:cNvPr>
          <p:cNvPicPr>
            <a:picLocks noChangeAspect="1"/>
          </p:cNvPicPr>
          <p:nvPr/>
        </p:nvPicPr>
        <p:blipFill>
          <a:blip r:embed="rId3"/>
          <a:stretch>
            <a:fillRect/>
          </a:stretch>
        </p:blipFill>
        <p:spPr>
          <a:xfrm>
            <a:off x="557784" y="3164121"/>
            <a:ext cx="11164824" cy="2623733"/>
          </a:xfrm>
          <a:prstGeom prst="rect">
            <a:avLst/>
          </a:prstGeom>
        </p:spPr>
      </p:pic>
    </p:spTree>
    <p:extLst>
      <p:ext uri="{BB962C8B-B14F-4D97-AF65-F5344CB8AC3E}">
        <p14:creationId xmlns:p14="http://schemas.microsoft.com/office/powerpoint/2010/main" val="327958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8BB2EC-5677-415D-BED6-781F7D94D55F}"/>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Bad Implementation</a:t>
            </a:r>
          </a:p>
        </p:txBody>
      </p:sp>
      <p:sp>
        <p:nvSpPr>
          <p:cNvPr id="33" name="Rectangle 3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5" name="Rectangle 3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Content Placeholder 25">
            <a:extLst>
              <a:ext uri="{FF2B5EF4-FFF2-40B4-BE49-F238E27FC236}">
                <a16:creationId xmlns:a16="http://schemas.microsoft.com/office/drawing/2014/main" id="{5E682B5C-3CD3-46E9-B82D-415DEDEC7E67}"/>
              </a:ext>
            </a:extLst>
          </p:cNvPr>
          <p:cNvSpPr>
            <a:spLocks noGrp="1"/>
          </p:cNvSpPr>
          <p:nvPr>
            <p:ph idx="1"/>
          </p:nvPr>
        </p:nvSpPr>
        <p:spPr>
          <a:xfrm>
            <a:off x="5351164" y="586822"/>
            <a:ext cx="6002636" cy="1645920"/>
          </a:xfrm>
        </p:spPr>
        <p:txBody>
          <a:bodyPr anchor="ctr">
            <a:normAutofit/>
          </a:bodyPr>
          <a:lstStyle/>
          <a:p>
            <a:r>
              <a:rPr lang="en-US" sz="1800" dirty="0"/>
              <a:t>Is this a suitable hashing algorithm for</a:t>
            </a:r>
          </a:p>
          <a:p>
            <a:pPr lvl="1"/>
            <a:r>
              <a:rPr lang="en-US" sz="1400" dirty="0"/>
              <a:t>Passwords?</a:t>
            </a:r>
          </a:p>
          <a:p>
            <a:pPr lvl="1"/>
            <a:r>
              <a:rPr lang="en-US" sz="1400" dirty="0"/>
              <a:t>Files?</a:t>
            </a:r>
          </a:p>
          <a:p>
            <a:pPr lvl="1"/>
            <a:r>
              <a:rPr lang="en-US" sz="1400" dirty="0"/>
              <a:t>Hard Drives? </a:t>
            </a:r>
          </a:p>
          <a:p>
            <a:r>
              <a:rPr lang="en-US" sz="1800" dirty="0"/>
              <a:t>Why | Why not?</a:t>
            </a:r>
          </a:p>
        </p:txBody>
      </p:sp>
      <p:pic>
        <p:nvPicPr>
          <p:cNvPr id="5" name="Content Placeholder 4">
            <a:extLst>
              <a:ext uri="{FF2B5EF4-FFF2-40B4-BE49-F238E27FC236}">
                <a16:creationId xmlns:a16="http://schemas.microsoft.com/office/drawing/2014/main" id="{DBA0E7CB-FD54-475D-AE13-72447E4D2E06}"/>
              </a:ext>
            </a:extLst>
          </p:cNvPr>
          <p:cNvPicPr>
            <a:picLocks noChangeAspect="1"/>
          </p:cNvPicPr>
          <p:nvPr/>
        </p:nvPicPr>
        <p:blipFill>
          <a:blip r:embed="rId2"/>
          <a:stretch>
            <a:fillRect/>
          </a:stretch>
        </p:blipFill>
        <p:spPr>
          <a:xfrm>
            <a:off x="1267658" y="2734056"/>
            <a:ext cx="9745075" cy="3483864"/>
          </a:xfrm>
          <a:prstGeom prst="rect">
            <a:avLst/>
          </a:prstGeom>
        </p:spPr>
      </p:pic>
    </p:spTree>
    <p:extLst>
      <p:ext uri="{BB962C8B-B14F-4D97-AF65-F5344CB8AC3E}">
        <p14:creationId xmlns:p14="http://schemas.microsoft.com/office/powerpoint/2010/main" val="2468802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6E5324-2DE5-4DCE-A7F1-3B4010A57E24}"/>
              </a:ext>
            </a:extLst>
          </p:cNvPr>
          <p:cNvSpPr>
            <a:spLocks noGrp="1"/>
          </p:cNvSpPr>
          <p:nvPr>
            <p:ph type="title"/>
          </p:nvPr>
        </p:nvSpPr>
        <p:spPr>
          <a:xfrm>
            <a:off x="1046746" y="586822"/>
            <a:ext cx="3560252" cy="1645920"/>
          </a:xfrm>
        </p:spPr>
        <p:txBody>
          <a:bodyPr>
            <a:normAutofit/>
          </a:bodyPr>
          <a:lstStyle/>
          <a:p>
            <a:r>
              <a:rPr lang="en-AU" sz="3200"/>
              <a:t>Meh implementation 3</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85846A-E95F-4221-B3C5-69F7F8B2745E}"/>
              </a:ext>
            </a:extLst>
          </p:cNvPr>
          <p:cNvSpPr>
            <a:spLocks noGrp="1"/>
          </p:cNvSpPr>
          <p:nvPr>
            <p:ph idx="1"/>
          </p:nvPr>
        </p:nvSpPr>
        <p:spPr>
          <a:xfrm>
            <a:off x="5351164" y="586822"/>
            <a:ext cx="6002636" cy="1645920"/>
          </a:xfrm>
        </p:spPr>
        <p:txBody>
          <a:bodyPr anchor="ctr">
            <a:normAutofit/>
          </a:bodyPr>
          <a:lstStyle/>
          <a:p>
            <a:r>
              <a:rPr lang="en-AU" sz="1500"/>
              <a:t>&lt;&lt; is a special bit operator</a:t>
            </a:r>
          </a:p>
          <a:p>
            <a:r>
              <a:rPr lang="en-AU" sz="1500"/>
              <a:t>It shifts the bits in a number to the left</a:t>
            </a:r>
          </a:p>
          <a:p>
            <a:r>
              <a:rPr lang="en-AU" sz="1500"/>
              <a:t>0010 &lt;&lt; 1 = 0100</a:t>
            </a:r>
          </a:p>
          <a:p>
            <a:r>
              <a:rPr lang="en-AU" sz="1500"/>
              <a:t>0010 &lt;&lt; 2 = 1000</a:t>
            </a:r>
          </a:p>
          <a:p>
            <a:r>
              <a:rPr lang="en-AU" sz="1500"/>
              <a:t>hex() turns a number into a hexadecimal number</a:t>
            </a:r>
          </a:p>
        </p:txBody>
      </p:sp>
      <p:pic>
        <p:nvPicPr>
          <p:cNvPr id="5" name="Picture 4">
            <a:extLst>
              <a:ext uri="{FF2B5EF4-FFF2-40B4-BE49-F238E27FC236}">
                <a16:creationId xmlns:a16="http://schemas.microsoft.com/office/drawing/2014/main" id="{111042CE-F384-49F8-9305-8299B133BF66}"/>
              </a:ext>
            </a:extLst>
          </p:cNvPr>
          <p:cNvPicPr>
            <a:picLocks noChangeAspect="1"/>
          </p:cNvPicPr>
          <p:nvPr/>
        </p:nvPicPr>
        <p:blipFill>
          <a:blip r:embed="rId2"/>
          <a:stretch>
            <a:fillRect/>
          </a:stretch>
        </p:blipFill>
        <p:spPr>
          <a:xfrm>
            <a:off x="780406" y="2734056"/>
            <a:ext cx="10719580" cy="3483864"/>
          </a:xfrm>
          <a:prstGeom prst="rect">
            <a:avLst/>
          </a:prstGeom>
        </p:spPr>
      </p:pic>
    </p:spTree>
    <p:extLst>
      <p:ext uri="{BB962C8B-B14F-4D97-AF65-F5344CB8AC3E}">
        <p14:creationId xmlns:p14="http://schemas.microsoft.com/office/powerpoint/2010/main" val="145009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97AD6-6BC5-4DCA-8479-BF2A70CEFB39}"/>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Python implementation</a:t>
            </a:r>
          </a:p>
        </p:txBody>
      </p:sp>
      <p:sp>
        <p:nvSpPr>
          <p:cNvPr id="27" name="Rectangle 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Content Placeholder 19">
            <a:extLst>
              <a:ext uri="{FF2B5EF4-FFF2-40B4-BE49-F238E27FC236}">
                <a16:creationId xmlns:a16="http://schemas.microsoft.com/office/drawing/2014/main" id="{6D24FCE1-A3D8-48A6-A3B9-AC4D66740D68}"/>
              </a:ext>
            </a:extLst>
          </p:cNvPr>
          <p:cNvSpPr>
            <a:spLocks noGrp="1"/>
          </p:cNvSpPr>
          <p:nvPr>
            <p:ph idx="1"/>
          </p:nvPr>
        </p:nvSpPr>
        <p:spPr>
          <a:xfrm>
            <a:off x="5351164" y="586822"/>
            <a:ext cx="6002636" cy="1645920"/>
          </a:xfrm>
        </p:spPr>
        <p:txBody>
          <a:bodyPr anchor="ctr">
            <a:normAutofit/>
          </a:bodyPr>
          <a:lstStyle/>
          <a:p>
            <a:endParaRPr lang="en-US" sz="1800"/>
          </a:p>
        </p:txBody>
      </p:sp>
      <p:pic>
        <p:nvPicPr>
          <p:cNvPr id="5" name="Content Placeholder 4">
            <a:extLst>
              <a:ext uri="{FF2B5EF4-FFF2-40B4-BE49-F238E27FC236}">
                <a16:creationId xmlns:a16="http://schemas.microsoft.com/office/drawing/2014/main" id="{1C4A7116-85C9-4BA4-AF85-9E2858AE4348}"/>
              </a:ext>
            </a:extLst>
          </p:cNvPr>
          <p:cNvPicPr>
            <a:picLocks noChangeAspect="1"/>
          </p:cNvPicPr>
          <p:nvPr/>
        </p:nvPicPr>
        <p:blipFill>
          <a:blip r:embed="rId2"/>
          <a:stretch>
            <a:fillRect/>
          </a:stretch>
        </p:blipFill>
        <p:spPr>
          <a:xfrm>
            <a:off x="2203626" y="2734056"/>
            <a:ext cx="7873140" cy="3483864"/>
          </a:xfrm>
          <a:prstGeom prst="rect">
            <a:avLst/>
          </a:prstGeom>
        </p:spPr>
      </p:pic>
    </p:spTree>
    <p:extLst>
      <p:ext uri="{BB962C8B-B14F-4D97-AF65-F5344CB8AC3E}">
        <p14:creationId xmlns:p14="http://schemas.microsoft.com/office/powerpoint/2010/main" val="359788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FE17E6-5658-49BD-A3D2-697785E208F2}"/>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Python implementation 2</a:t>
            </a:r>
          </a:p>
        </p:txBody>
      </p:sp>
      <p:sp>
        <p:nvSpPr>
          <p:cNvPr id="27" name="Rectangle 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Content Placeholder 19">
            <a:extLst>
              <a:ext uri="{FF2B5EF4-FFF2-40B4-BE49-F238E27FC236}">
                <a16:creationId xmlns:a16="http://schemas.microsoft.com/office/drawing/2014/main" id="{8E711A80-140C-4D2A-BBA5-280A308C3BD2}"/>
              </a:ext>
            </a:extLst>
          </p:cNvPr>
          <p:cNvSpPr>
            <a:spLocks noGrp="1"/>
          </p:cNvSpPr>
          <p:nvPr>
            <p:ph idx="1"/>
          </p:nvPr>
        </p:nvSpPr>
        <p:spPr>
          <a:xfrm>
            <a:off x="5351164" y="586822"/>
            <a:ext cx="6002636" cy="1645920"/>
          </a:xfrm>
        </p:spPr>
        <p:txBody>
          <a:bodyPr anchor="ctr">
            <a:normAutofit/>
          </a:bodyPr>
          <a:lstStyle/>
          <a:p>
            <a:endParaRPr lang="en-US" sz="1800"/>
          </a:p>
        </p:txBody>
      </p:sp>
      <p:pic>
        <p:nvPicPr>
          <p:cNvPr id="5" name="Content Placeholder 4">
            <a:extLst>
              <a:ext uri="{FF2B5EF4-FFF2-40B4-BE49-F238E27FC236}">
                <a16:creationId xmlns:a16="http://schemas.microsoft.com/office/drawing/2014/main" id="{53FB725E-1162-410E-AE62-FF0FB5ECF10B}"/>
              </a:ext>
            </a:extLst>
          </p:cNvPr>
          <p:cNvPicPr>
            <a:picLocks noChangeAspect="1"/>
          </p:cNvPicPr>
          <p:nvPr/>
        </p:nvPicPr>
        <p:blipFill>
          <a:blip r:embed="rId2"/>
          <a:stretch>
            <a:fillRect/>
          </a:stretch>
        </p:blipFill>
        <p:spPr>
          <a:xfrm>
            <a:off x="2181259" y="2734056"/>
            <a:ext cx="7917873" cy="3483864"/>
          </a:xfrm>
          <a:prstGeom prst="rect">
            <a:avLst/>
          </a:prstGeom>
        </p:spPr>
      </p:pic>
    </p:spTree>
    <p:extLst>
      <p:ext uri="{BB962C8B-B14F-4D97-AF65-F5344CB8AC3E}">
        <p14:creationId xmlns:p14="http://schemas.microsoft.com/office/powerpoint/2010/main" val="1009510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20" name="Freeform: Shape 19">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21" name="Freeform: Shape 20">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E0A945E1-8031-4D09-B57B-478502902C61}"/>
              </a:ext>
            </a:extLst>
          </p:cNvPr>
          <p:cNvSpPr>
            <a:spLocks noGrp="1"/>
          </p:cNvSpPr>
          <p:nvPr>
            <p:ph type="title"/>
          </p:nvPr>
        </p:nvSpPr>
        <p:spPr>
          <a:xfrm>
            <a:off x="1268127" y="2023558"/>
            <a:ext cx="3521265" cy="2491292"/>
          </a:xfrm>
        </p:spPr>
        <p:txBody>
          <a:bodyPr anchor="t">
            <a:normAutofit/>
          </a:bodyPr>
          <a:lstStyle/>
          <a:p>
            <a:r>
              <a:rPr lang="en-US" sz="4000"/>
              <a:t>Last week today!</a:t>
            </a:r>
            <a:endParaRPr lang="en-AU" sz="4000"/>
          </a:p>
        </p:txBody>
      </p:sp>
      <p:sp>
        <p:nvSpPr>
          <p:cNvPr id="23" name="Freeform: Shape 22">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28DC699-1363-4C59-BD4B-97753CFA05D3}"/>
              </a:ext>
            </a:extLst>
          </p:cNvPr>
          <p:cNvSpPr>
            <a:spLocks noGrp="1"/>
          </p:cNvSpPr>
          <p:nvPr>
            <p:ph idx="1"/>
          </p:nvPr>
        </p:nvSpPr>
        <p:spPr>
          <a:xfrm>
            <a:off x="6099175" y="1311088"/>
            <a:ext cx="5276850" cy="4327261"/>
          </a:xfrm>
        </p:spPr>
        <p:txBody>
          <a:bodyPr>
            <a:normAutofit/>
          </a:bodyPr>
          <a:lstStyle/>
          <a:p>
            <a:r>
              <a:rPr lang="en-AU" sz="2400">
                <a:solidFill>
                  <a:schemeClr val="tx1">
                    <a:alpha val="80000"/>
                  </a:schemeClr>
                </a:solidFill>
              </a:rPr>
              <a:t>So far we have looked at: </a:t>
            </a:r>
          </a:p>
          <a:p>
            <a:pPr lvl="1"/>
            <a:r>
              <a:rPr lang="en-AU">
                <a:solidFill>
                  <a:schemeClr val="tx1">
                    <a:alpha val="80000"/>
                  </a:schemeClr>
                </a:solidFill>
              </a:rPr>
              <a:t>Using Visual Studio Code</a:t>
            </a:r>
          </a:p>
          <a:p>
            <a:pPr lvl="1"/>
            <a:r>
              <a:rPr lang="en-AU">
                <a:solidFill>
                  <a:schemeClr val="tx1">
                    <a:alpha val="80000"/>
                  </a:schemeClr>
                </a:solidFill>
              </a:rPr>
              <a:t>Using the debugger</a:t>
            </a:r>
          </a:p>
          <a:p>
            <a:pPr lvl="1"/>
            <a:r>
              <a:rPr lang="en-AU">
                <a:solidFill>
                  <a:schemeClr val="tx1">
                    <a:alpha val="80000"/>
                  </a:schemeClr>
                </a:solidFill>
              </a:rPr>
              <a:t>Using Path</a:t>
            </a:r>
          </a:p>
          <a:p>
            <a:pPr lvl="1"/>
            <a:r>
              <a:rPr lang="en-AU">
                <a:solidFill>
                  <a:schemeClr val="tx1">
                    <a:alpha val="80000"/>
                  </a:schemeClr>
                </a:solidFill>
              </a:rPr>
              <a:t>The start of Hashing files</a:t>
            </a:r>
          </a:p>
          <a:p>
            <a:pPr marL="457200" lvl="1" indent="0">
              <a:buNone/>
            </a:pPr>
            <a:endParaRPr lang="en-AU">
              <a:solidFill>
                <a:schemeClr val="tx1">
                  <a:alpha val="80000"/>
                </a:schemeClr>
              </a:solidFill>
            </a:endParaRPr>
          </a:p>
        </p:txBody>
      </p:sp>
    </p:spTree>
    <p:extLst>
      <p:ext uri="{BB962C8B-B14F-4D97-AF65-F5344CB8AC3E}">
        <p14:creationId xmlns:p14="http://schemas.microsoft.com/office/powerpoint/2010/main" val="38486196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20" name="Freeform: Shape 19">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21" name="Freeform: Shape 20">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1268127" y="2023558"/>
            <a:ext cx="3521265" cy="2491292"/>
          </a:xfrm>
        </p:spPr>
        <p:txBody>
          <a:bodyPr anchor="t">
            <a:normAutofit/>
          </a:bodyPr>
          <a:lstStyle/>
          <a:p>
            <a:r>
              <a:rPr lang="en-US" sz="4000"/>
              <a:t>This week, today!</a:t>
            </a:r>
            <a:endParaRPr lang="en-AU" sz="4000"/>
          </a:p>
        </p:txBody>
      </p:sp>
      <p:sp>
        <p:nvSpPr>
          <p:cNvPr id="23" name="Freeform: Shape 22">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6099175" y="1311088"/>
            <a:ext cx="5276850" cy="4327261"/>
          </a:xfrm>
        </p:spPr>
        <p:txBody>
          <a:bodyPr>
            <a:normAutofit/>
          </a:bodyPr>
          <a:lstStyle/>
          <a:p>
            <a:r>
              <a:rPr lang="en-US" sz="2400">
                <a:solidFill>
                  <a:schemeClr val="tx1">
                    <a:alpha val="80000"/>
                  </a:schemeClr>
                </a:solidFill>
              </a:rPr>
              <a:t>What is a hash?</a:t>
            </a:r>
          </a:p>
          <a:p>
            <a:r>
              <a:rPr lang="en-US" sz="2400">
                <a:solidFill>
                  <a:schemeClr val="tx1">
                    <a:alpha val="80000"/>
                  </a:schemeClr>
                </a:solidFill>
              </a:rPr>
              <a:t>What is a hashing algorithm?</a:t>
            </a:r>
          </a:p>
          <a:p>
            <a:r>
              <a:rPr lang="en-US" sz="2400">
                <a:solidFill>
                  <a:schemeClr val="tx1">
                    <a:alpha val="80000"/>
                  </a:schemeClr>
                </a:solidFill>
              </a:rPr>
              <a:t>How Hashes Establish Identity? </a:t>
            </a:r>
          </a:p>
          <a:p>
            <a:r>
              <a:rPr lang="en-AU" sz="2400">
                <a:solidFill>
                  <a:schemeClr val="tx1">
                    <a:alpha val="80000"/>
                  </a:schemeClr>
                </a:solidFill>
              </a:rPr>
              <a:t>What is hashing used for?</a:t>
            </a:r>
          </a:p>
          <a:p>
            <a:r>
              <a:rPr lang="en-AU" sz="2400">
                <a:solidFill>
                  <a:schemeClr val="tx1">
                    <a:alpha val="80000"/>
                  </a:schemeClr>
                </a:solidFill>
              </a:rPr>
              <a:t>Benefits of Hashing in Threat Hunting</a:t>
            </a:r>
          </a:p>
          <a:p>
            <a:endParaRPr lang="en-AU" sz="2400">
              <a:solidFill>
                <a:schemeClr val="tx1">
                  <a:alpha val="80000"/>
                </a:schemeClr>
              </a:solidFill>
            </a:endParaRPr>
          </a:p>
        </p:txBody>
      </p:sp>
    </p:spTree>
    <p:extLst>
      <p:ext uri="{BB962C8B-B14F-4D97-AF65-F5344CB8AC3E}">
        <p14:creationId xmlns:p14="http://schemas.microsoft.com/office/powerpoint/2010/main" val="220152846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90" name="Group 89">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98" name="Freeform: Shape 97">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1" name="Group 90">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92" name="Group 91">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96" name="Freeform: Shape 95">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Shape 96">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3" name="Group 92">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94" name="Freeform: Shape 93">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Shape 94">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827088" y="1641752"/>
            <a:ext cx="2655887" cy="3213277"/>
          </a:xfrm>
        </p:spPr>
        <p:txBody>
          <a:bodyPr anchor="t">
            <a:normAutofit/>
          </a:bodyPr>
          <a:lstStyle/>
          <a:p>
            <a:r>
              <a:rPr lang="en-US" sz="4000"/>
              <a:t>What is a hash?</a:t>
            </a:r>
            <a:endParaRPr lang="en-AU" sz="4000"/>
          </a:p>
        </p:txBody>
      </p:sp>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5232401" y="1721579"/>
            <a:ext cx="6140449" cy="3952648"/>
          </a:xfrm>
        </p:spPr>
        <p:txBody>
          <a:bodyPr>
            <a:normAutofit/>
          </a:bodyPr>
          <a:lstStyle/>
          <a:p>
            <a:r>
              <a:rPr lang="en-AU" sz="2400">
                <a:solidFill>
                  <a:schemeClr val="tx1">
                    <a:alpha val="80000"/>
                  </a:schemeClr>
                </a:solidFill>
              </a:rPr>
              <a:t>A hash function is any function that can be used to map data of arbitrary size to fixed-size values. </a:t>
            </a:r>
          </a:p>
          <a:p>
            <a:r>
              <a:rPr lang="en-AU" sz="2400">
                <a:solidFill>
                  <a:schemeClr val="tx1">
                    <a:alpha val="80000"/>
                  </a:schemeClr>
                </a:solidFill>
              </a:rPr>
              <a:t>The values returned by a hash function are called hash values, hash codes, digests, or simply hashes. </a:t>
            </a:r>
          </a:p>
          <a:p>
            <a:r>
              <a:rPr lang="en-AU" sz="2400">
                <a:solidFill>
                  <a:schemeClr val="tx1">
                    <a:alpha val="80000"/>
                  </a:schemeClr>
                </a:solidFill>
              </a:rPr>
              <a:t>The values are usually used to index a fixed-size table called a hash table. </a:t>
            </a:r>
          </a:p>
          <a:p>
            <a:r>
              <a:rPr lang="en-AU" sz="2400">
                <a:solidFill>
                  <a:schemeClr val="tx1">
                    <a:alpha val="80000"/>
                  </a:schemeClr>
                </a:solidFill>
              </a:rPr>
              <a:t>Use of a hash function to index a hash table is called hashing or scatter storage addressing.</a:t>
            </a:r>
          </a:p>
        </p:txBody>
      </p:sp>
    </p:spTree>
    <p:extLst>
      <p:ext uri="{BB962C8B-B14F-4D97-AF65-F5344CB8AC3E}">
        <p14:creationId xmlns:p14="http://schemas.microsoft.com/office/powerpoint/2010/main" val="103169754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1349531" y="4233675"/>
            <a:ext cx="4424430" cy="2015774"/>
          </a:xfrm>
        </p:spPr>
        <p:txBody>
          <a:bodyPr>
            <a:normAutofit/>
          </a:bodyPr>
          <a:lstStyle/>
          <a:p>
            <a:r>
              <a:rPr lang="en-US" sz="4000" dirty="0"/>
              <a:t>What is a hashing algorithm?</a:t>
            </a:r>
          </a:p>
        </p:txBody>
      </p:sp>
      <p:sp>
        <p:nvSpPr>
          <p:cNvPr id="21"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A7E79B1-5832-4900-9710-19235AE738CD}"/>
              </a:ext>
            </a:extLst>
          </p:cNvPr>
          <p:cNvPicPr>
            <a:picLocks noChangeAspect="1"/>
          </p:cNvPicPr>
          <p:nvPr/>
        </p:nvPicPr>
        <p:blipFill>
          <a:blip r:embed="rId3"/>
          <a:stretch>
            <a:fillRect/>
          </a:stretch>
        </p:blipFill>
        <p:spPr>
          <a:xfrm>
            <a:off x="1349530" y="905630"/>
            <a:ext cx="8605999" cy="3042056"/>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6417733" y="4212709"/>
            <a:ext cx="5160457" cy="2036742"/>
          </a:xfrm>
        </p:spPr>
        <p:txBody>
          <a:bodyPr anchor="ctr">
            <a:normAutofit/>
          </a:bodyPr>
          <a:lstStyle/>
          <a:p>
            <a:r>
              <a:rPr lang="en-AU" sz="1700" dirty="0"/>
              <a:t>Hashes are the output of a hashing algorithm</a:t>
            </a:r>
          </a:p>
          <a:p>
            <a:r>
              <a:rPr lang="en-AU" sz="1700" dirty="0"/>
              <a:t>These algorithms essentially aim to produce a unique, fixed-length string, for any given piece of data or “message”</a:t>
            </a:r>
          </a:p>
          <a:p>
            <a:r>
              <a:rPr lang="en-AU" sz="1700" dirty="0"/>
              <a:t>Every file is data that can be represented in binary form, a hashing algorithm can a calculation on it and output a hash</a:t>
            </a:r>
          </a:p>
        </p:txBody>
      </p:sp>
    </p:spTree>
    <p:extLst>
      <p:ext uri="{BB962C8B-B14F-4D97-AF65-F5344CB8AC3E}">
        <p14:creationId xmlns:p14="http://schemas.microsoft.com/office/powerpoint/2010/main" val="1274141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1349531" y="4233675"/>
            <a:ext cx="4424430" cy="2015774"/>
          </a:xfrm>
        </p:spPr>
        <p:txBody>
          <a:bodyPr>
            <a:normAutofit/>
          </a:bodyPr>
          <a:lstStyle/>
          <a:p>
            <a:r>
              <a:rPr lang="en-US" sz="4000"/>
              <a:t>How Hashes Establish Identity? </a:t>
            </a:r>
          </a:p>
        </p:txBody>
      </p:sp>
      <p:sp>
        <p:nvSpPr>
          <p:cNvPr id="12" name="Rectangle 11">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F602CC-D7FC-44D5-A22B-508D7F2EA8DB}"/>
              </a:ext>
            </a:extLst>
          </p:cNvPr>
          <p:cNvPicPr>
            <a:picLocks noChangeAspect="1"/>
          </p:cNvPicPr>
          <p:nvPr/>
        </p:nvPicPr>
        <p:blipFill>
          <a:blip r:embed="rId3"/>
          <a:stretch>
            <a:fillRect/>
          </a:stretch>
        </p:blipFill>
        <p:spPr>
          <a:xfrm>
            <a:off x="1349531" y="1007431"/>
            <a:ext cx="10228659" cy="2838453"/>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6417733" y="4212709"/>
            <a:ext cx="5160457" cy="2036742"/>
          </a:xfrm>
        </p:spPr>
        <p:txBody>
          <a:bodyPr anchor="ctr">
            <a:normAutofit/>
          </a:bodyPr>
          <a:lstStyle/>
          <a:p>
            <a:r>
              <a:rPr lang="en-AU" sz="1700" dirty="0"/>
              <a:t>Hashes can not be reversed</a:t>
            </a:r>
          </a:p>
          <a:p>
            <a:pPr lvl="1"/>
            <a:r>
              <a:rPr lang="en-AU" sz="1700" dirty="0"/>
              <a:t>So, simply knowing the result of a file’s hash does not allow you to reconstruct the file’s contents</a:t>
            </a:r>
          </a:p>
          <a:p>
            <a:r>
              <a:rPr lang="en-AU" sz="1700" dirty="0"/>
              <a:t>It does allow you to determine whether two files are identical or not without knowing their contents</a:t>
            </a:r>
          </a:p>
        </p:txBody>
      </p:sp>
    </p:spTree>
    <p:extLst>
      <p:ext uri="{BB962C8B-B14F-4D97-AF65-F5344CB8AC3E}">
        <p14:creationId xmlns:p14="http://schemas.microsoft.com/office/powerpoint/2010/main" val="1300326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0" name="Group 19">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8" name="Freeform: Shape 27">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1" name="Group 20">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2" name="Group 21">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6" name="Freeform: Shape 25">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24" name="Freeform: Shape 23">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827088" y="1641752"/>
            <a:ext cx="2655887" cy="3213277"/>
          </a:xfrm>
        </p:spPr>
        <p:txBody>
          <a:bodyPr anchor="t">
            <a:normAutofit/>
          </a:bodyPr>
          <a:lstStyle/>
          <a:p>
            <a:r>
              <a:rPr lang="en-AU" sz="4000"/>
              <a:t>What is hashing used for?</a:t>
            </a:r>
          </a:p>
        </p:txBody>
      </p:sp>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5232401" y="1721579"/>
            <a:ext cx="6140449" cy="3952648"/>
          </a:xfrm>
        </p:spPr>
        <p:txBody>
          <a:bodyPr>
            <a:normAutofit/>
          </a:bodyPr>
          <a:lstStyle/>
          <a:p>
            <a:r>
              <a:rPr lang="en-AU" sz="2000">
                <a:solidFill>
                  <a:schemeClr val="tx1">
                    <a:alpha val="80000"/>
                  </a:schemeClr>
                </a:solidFill>
              </a:rPr>
              <a:t>Some legacy AV solutions rely entirely on hash values to determine if a file is malicious or not, without examining the file’s contents or behaviour</a:t>
            </a:r>
          </a:p>
          <a:p>
            <a:pPr lvl="1"/>
            <a:r>
              <a:rPr lang="en-AU" sz="2000">
                <a:solidFill>
                  <a:schemeClr val="tx1">
                    <a:alpha val="80000"/>
                  </a:schemeClr>
                </a:solidFill>
              </a:rPr>
              <a:t>They do this by keeping an internal database of hash values belonging to known malware. On scanning a system, the AV engine calculates a hash value for each executable file on the user’s machine and tests to see if there is a match in its database.</a:t>
            </a:r>
          </a:p>
          <a:p>
            <a:r>
              <a:rPr lang="en-AU" sz="2000">
                <a:solidFill>
                  <a:schemeClr val="tx1">
                    <a:alpha val="80000"/>
                  </a:schemeClr>
                </a:solidFill>
              </a:rPr>
              <a:t>Using hash values, researchers can reference malware samples and share them with others through malware repositories like VirusTotal, VirusBay, Malpedia and MalShare.</a:t>
            </a:r>
          </a:p>
        </p:txBody>
      </p:sp>
    </p:spTree>
    <p:extLst>
      <p:ext uri="{BB962C8B-B14F-4D97-AF65-F5344CB8AC3E}">
        <p14:creationId xmlns:p14="http://schemas.microsoft.com/office/powerpoint/2010/main" val="11841618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4" name="Group 23">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2" name="Freeform: Shape 31">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5" name="Group 24">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6" name="Group 25">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0" name="Freeform: Shape 29">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28" name="Freeform: Shape 27">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0A318728-4F26-4CAB-84DB-D16078D95A50}"/>
              </a:ext>
            </a:extLst>
          </p:cNvPr>
          <p:cNvSpPr>
            <a:spLocks noGrp="1"/>
          </p:cNvSpPr>
          <p:nvPr>
            <p:ph type="title"/>
          </p:nvPr>
        </p:nvSpPr>
        <p:spPr>
          <a:xfrm>
            <a:off x="827088" y="1641752"/>
            <a:ext cx="2655887" cy="3213277"/>
          </a:xfrm>
        </p:spPr>
        <p:txBody>
          <a:bodyPr anchor="t">
            <a:normAutofit/>
          </a:bodyPr>
          <a:lstStyle/>
          <a:p>
            <a:r>
              <a:rPr lang="en-AU" sz="4000"/>
              <a:t>When hashing isn’t so useful?</a:t>
            </a:r>
          </a:p>
        </p:txBody>
      </p:sp>
      <p:sp>
        <p:nvSpPr>
          <p:cNvPr id="3" name="Content Placeholder 2">
            <a:extLst>
              <a:ext uri="{FF2B5EF4-FFF2-40B4-BE49-F238E27FC236}">
                <a16:creationId xmlns:a16="http://schemas.microsoft.com/office/drawing/2014/main" id="{4BF1DF75-D9EF-437E-9B14-ACA1F6EBCACD}"/>
              </a:ext>
            </a:extLst>
          </p:cNvPr>
          <p:cNvSpPr>
            <a:spLocks noGrp="1"/>
          </p:cNvSpPr>
          <p:nvPr>
            <p:ph idx="1"/>
          </p:nvPr>
        </p:nvSpPr>
        <p:spPr>
          <a:xfrm>
            <a:off x="5232401" y="1721579"/>
            <a:ext cx="6140449" cy="3952648"/>
          </a:xfrm>
        </p:spPr>
        <p:txBody>
          <a:bodyPr>
            <a:normAutofit/>
          </a:bodyPr>
          <a:lstStyle/>
          <a:p>
            <a:r>
              <a:rPr lang="en-AU" sz="2400">
                <a:solidFill>
                  <a:schemeClr val="tx1">
                    <a:alpha val="80000"/>
                  </a:schemeClr>
                </a:solidFill>
              </a:rPr>
              <a:t>This is such a simple process that malware authors can automate the process such that the same URL will deliver the same malware to victims with a different hash every few seconds.</a:t>
            </a:r>
          </a:p>
          <a:p>
            <a:r>
              <a:rPr lang="en-AU" sz="2400">
                <a:solidFill>
                  <a:schemeClr val="tx1">
                    <a:alpha val="80000"/>
                  </a:schemeClr>
                </a:solidFill>
              </a:rPr>
              <a:t>Second, the flaw in legacy AV has always been that detection requires foreknowledge of the threat, so by-design an anti-malware solution that relies on a database of known hash values is always one-step behind the next attack. </a:t>
            </a:r>
          </a:p>
          <a:p>
            <a:endParaRPr lang="en-AU" sz="2400">
              <a:solidFill>
                <a:schemeClr val="tx1">
                  <a:alpha val="80000"/>
                </a:schemeClr>
              </a:solidFill>
            </a:endParaRPr>
          </a:p>
        </p:txBody>
      </p:sp>
    </p:spTree>
    <p:extLst>
      <p:ext uri="{BB962C8B-B14F-4D97-AF65-F5344CB8AC3E}">
        <p14:creationId xmlns:p14="http://schemas.microsoft.com/office/powerpoint/2010/main" val="26177561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6D09588-9668-4D38-8AD4-C27CF2B2D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B8DA0-8C8C-4A72-B423-CEB8D63183C9}"/>
              </a:ext>
            </a:extLst>
          </p:cNvPr>
          <p:cNvSpPr>
            <a:spLocks noGrp="1"/>
          </p:cNvSpPr>
          <p:nvPr>
            <p:ph type="title"/>
          </p:nvPr>
        </p:nvSpPr>
        <p:spPr>
          <a:xfrm>
            <a:off x="838199" y="1498512"/>
            <a:ext cx="8740774" cy="1323439"/>
          </a:xfrm>
        </p:spPr>
        <p:txBody>
          <a:bodyPr anchor="t">
            <a:normAutofit/>
          </a:bodyPr>
          <a:lstStyle/>
          <a:p>
            <a:r>
              <a:rPr lang="en-US" sz="4000"/>
              <a:t>Benefits of Hashes in Threat hunting</a:t>
            </a:r>
            <a:endParaRPr lang="en-AU" sz="4000"/>
          </a:p>
        </p:txBody>
      </p:sp>
      <p:sp>
        <p:nvSpPr>
          <p:cNvPr id="3" name="Content Placeholder 2">
            <a:extLst>
              <a:ext uri="{FF2B5EF4-FFF2-40B4-BE49-F238E27FC236}">
                <a16:creationId xmlns:a16="http://schemas.microsoft.com/office/drawing/2014/main" id="{C2962782-7C1D-479A-9650-0F7E5360506D}"/>
              </a:ext>
            </a:extLst>
          </p:cNvPr>
          <p:cNvSpPr>
            <a:spLocks noGrp="1"/>
          </p:cNvSpPr>
          <p:nvPr>
            <p:ph idx="1"/>
          </p:nvPr>
        </p:nvSpPr>
        <p:spPr>
          <a:xfrm>
            <a:off x="838199" y="3003160"/>
            <a:ext cx="8740775" cy="2454300"/>
          </a:xfrm>
        </p:spPr>
        <p:txBody>
          <a:bodyPr>
            <a:normAutofit/>
          </a:bodyPr>
          <a:lstStyle/>
          <a:p>
            <a:r>
              <a:rPr lang="en-AU" sz="2000">
                <a:solidFill>
                  <a:schemeClr val="tx1">
                    <a:alpha val="80000"/>
                  </a:schemeClr>
                </a:solidFill>
              </a:rPr>
              <a:t>A hash value is a result of a calculation (hash algorithm) that can be performed on a string of text, electronic file or entire hard drives contents. </a:t>
            </a:r>
          </a:p>
          <a:p>
            <a:r>
              <a:rPr lang="en-AU" sz="2000">
                <a:solidFill>
                  <a:schemeClr val="tx1">
                    <a:alpha val="80000"/>
                  </a:schemeClr>
                </a:solidFill>
              </a:rPr>
              <a:t>The result is also referred to as a checksum, hash code or hashes. </a:t>
            </a:r>
          </a:p>
          <a:p>
            <a:r>
              <a:rPr lang="en-AU" sz="2000">
                <a:solidFill>
                  <a:schemeClr val="tx1">
                    <a:alpha val="80000"/>
                  </a:schemeClr>
                </a:solidFill>
              </a:rPr>
              <a:t>Hash values are used to identify and filter duplicate files (i.e. email, attachments, and loose files) from an ESI collection or verify that a forensic image or clone was captured successfully.</a:t>
            </a:r>
          </a:p>
        </p:txBody>
      </p:sp>
      <p:grpSp>
        <p:nvGrpSpPr>
          <p:cNvPr id="23" name="Group 22">
            <a:extLst>
              <a:ext uri="{FF2B5EF4-FFF2-40B4-BE49-F238E27FC236}">
                <a16:creationId xmlns:a16="http://schemas.microsoft.com/office/drawing/2014/main" id="{95A28492-272D-4814-AE2C-61575C989E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24" name="Freeform: Shape 23">
              <a:extLst>
                <a:ext uri="{FF2B5EF4-FFF2-40B4-BE49-F238E27FC236}">
                  <a16:creationId xmlns:a16="http://schemas.microsoft.com/office/drawing/2014/main" id="{4F778866-9933-4309-8E11-F83DDDBB1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6D21D106-ABCB-4A50-84B3-D35C3B2B67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26" name="Freeform: Shape 25">
                <a:extLst>
                  <a:ext uri="{FF2B5EF4-FFF2-40B4-BE49-F238E27FC236}">
                    <a16:creationId xmlns:a16="http://schemas.microsoft.com/office/drawing/2014/main" id="{65E4ED97-1207-4104-A25F-8791916B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24CB190-EFCD-4B40-9CDD-E3C0EB4B3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4141742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3205</TotalTime>
  <Words>2186</Words>
  <Application>Microsoft Office PowerPoint</Application>
  <PresentationFormat>Widescreen</PresentationFormat>
  <Paragraphs>103</Paragraphs>
  <Slides>15</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Open Sans</vt:lpstr>
      <vt:lpstr>Office Theme</vt:lpstr>
      <vt:lpstr>Hashing and file verification</vt:lpstr>
      <vt:lpstr>Last week today!</vt:lpstr>
      <vt:lpstr>This week, today!</vt:lpstr>
      <vt:lpstr>What is a hash?</vt:lpstr>
      <vt:lpstr>What is a hashing algorithm?</vt:lpstr>
      <vt:lpstr>How Hashes Establish Identity? </vt:lpstr>
      <vt:lpstr>What is hashing used for?</vt:lpstr>
      <vt:lpstr>When hashing isn’t so useful?</vt:lpstr>
      <vt:lpstr>Benefits of Hashes in Threat hunting</vt:lpstr>
      <vt:lpstr>Why hash values are so widely used as a means to validate and compare content</vt:lpstr>
      <vt:lpstr>Terrible Implementation</vt:lpstr>
      <vt:lpstr>Bad Implementation</vt:lpstr>
      <vt:lpstr>Meh implementation 3</vt:lpstr>
      <vt:lpstr>Python implementation</vt:lpstr>
      <vt:lpstr>Python implementation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Hashing and file verification</dc:title>
  <dc:creator>Carter, Adam</dc:creator>
  <cp:lastModifiedBy>Carter, Adam</cp:lastModifiedBy>
  <cp:revision>11</cp:revision>
  <dcterms:created xsi:type="dcterms:W3CDTF">2021-05-12T01:37:24Z</dcterms:created>
  <dcterms:modified xsi:type="dcterms:W3CDTF">2021-05-19T00:30:39Z</dcterms:modified>
</cp:coreProperties>
</file>